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2" r:id="rId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85825E-0138-0978-A88D-670C3AD2402E}" v="149" dt="2023-04-14T12:41:47.764"/>
    <p1510:client id="{EA2F43DC-3B4E-7CFF-FE02-8D9053A6F0A7}" v="67" dt="2023-04-14T12:26:21.7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E0D5A0-4AC8-46CC-8189-18B3D5B963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B40CBBF-85FF-4A4E-9E0F-98ACDB03A4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6477553-20C3-45FC-A765-1D5CC60A5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9FC03-89D9-4DA7-A9C2-CA5205329E10}" type="datetimeFigureOut">
              <a:rPr lang="pl-PL" smtClean="0"/>
              <a:t>26.04.2023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DDA60C9-3B50-45A3-B6A4-A78C00801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1651770-08B3-41E2-88DB-92D0BABB7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59A9A-619D-44AA-8957-F11FDD2948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302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AA2F71-34CD-448F-B0C7-82A948DF0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49B6B3B-F655-4DDA-A6AF-622524F32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C82B40-97C9-4391-98A7-CE451BF51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9FC03-89D9-4DA7-A9C2-CA5205329E10}" type="datetimeFigureOut">
              <a:rPr lang="pl-PL" smtClean="0"/>
              <a:t>26.04.2023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4F71392-B0AB-4C06-AE6A-28711A1BF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D102B7F-34E1-4266-97FF-1E538A872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59A9A-619D-44AA-8957-F11FDD2948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76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9626ECD-9022-44AB-97CB-D75A3C0ED8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E8C40BD-3F43-40AD-BABA-69B336D15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2488C76-00CB-43BD-B01D-AF51D8F04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9FC03-89D9-4DA7-A9C2-CA5205329E10}" type="datetimeFigureOut">
              <a:rPr lang="pl-PL" smtClean="0"/>
              <a:t>26.04.2023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DF1D8DB-3111-4C00-B193-9C75D31CF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1609AAB-1B02-4C67-B0FB-EBC1C3B0D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59A9A-619D-44AA-8957-F11FDD2948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4663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454190-0AF1-4178-8B66-C1D6DD768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522492-18ED-43AA-83DE-3E03340DC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8BA2E13-5B2B-428D-BFD5-EC8148488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9FC03-89D9-4DA7-A9C2-CA5205329E10}" type="datetimeFigureOut">
              <a:rPr lang="pl-PL" smtClean="0"/>
              <a:t>26.04.2023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521C4CC-344B-48AB-B2B8-AE793F10F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8CDB4B5-F6B0-4288-A8F1-CC01D03B1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59A9A-619D-44AA-8957-F11FDD2948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0660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2F870F-C607-4622-8CA3-DED245F70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57E2A39-908C-4CFC-9F71-6BDA60229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9D04438-F42C-45A8-A624-068DADB80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9FC03-89D9-4DA7-A9C2-CA5205329E10}" type="datetimeFigureOut">
              <a:rPr lang="pl-PL" smtClean="0"/>
              <a:t>26.04.2023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86575A5-A426-450D-8687-982A9D2C9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798A5E-849D-4C94-B27E-17C1EEBD4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59A9A-619D-44AA-8957-F11FDD2948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439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9CD161-97D5-4266-9B5F-B96819A9C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56139C-CBCC-4246-BF8E-7167CBA706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9984FE8-5B30-461C-A012-0CD89A3F67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9DEC087-54C8-447E-BE35-4E143DD13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9FC03-89D9-4DA7-A9C2-CA5205329E10}" type="datetimeFigureOut">
              <a:rPr lang="pl-PL" smtClean="0"/>
              <a:t>26.04.2023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67E5AE8-242C-4591-ABAB-B7C932CA7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B541F0C-B99A-4B2F-9C5C-2048B3DA0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59A9A-619D-44AA-8957-F11FDD2948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2743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3E95C86-7D05-44B5-8A8A-29F20C9CB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47D913-437C-41B2-B88E-67BB2EA19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2907E36-7B9A-4231-A850-071AAE3B45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63228666-9ADC-4111-8228-F891CAB19B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DF26A94-6EB6-4286-BEA5-211EF7D35A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11AEA49-6098-4B9A-B258-DDF8D0229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9FC03-89D9-4DA7-A9C2-CA5205329E10}" type="datetimeFigureOut">
              <a:rPr lang="pl-PL" smtClean="0"/>
              <a:t>26.04.2023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7A3A6BC-3E9D-442F-8E04-F5FC32E75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6844F63-AB14-47B9-8056-CAAB97F13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59A9A-619D-44AA-8957-F11FDD2948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2330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16C13F-574A-47D8-8C2E-714A88F11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7690A937-BAA4-40AB-99FF-43F26EB54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9FC03-89D9-4DA7-A9C2-CA5205329E10}" type="datetimeFigureOut">
              <a:rPr lang="pl-PL" smtClean="0"/>
              <a:t>26.04.2023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758C3BF-10E8-4426-80E4-BA2354933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442A8FD-7837-4EF7-ACBB-EEE3470C7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59A9A-619D-44AA-8957-F11FDD2948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7113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A806D42-93C0-4621-9443-2BFCC2F88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9FC03-89D9-4DA7-A9C2-CA5205329E10}" type="datetimeFigureOut">
              <a:rPr lang="pl-PL" smtClean="0"/>
              <a:t>26.04.2023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819D5C2-22E4-49DC-8BBE-4CD2E8DA0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B4CC9A9-98D5-41C8-B802-A43799C18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59A9A-619D-44AA-8957-F11FDD2948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6466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D8A4BD-2398-4A15-B140-B579A10A0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8AF403-338F-47D1-B413-1AA32B222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5B3A9FE-65E1-4DC4-89B3-DE5351960D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4B92AED-EDAB-40B2-8C8F-BEA375C62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9FC03-89D9-4DA7-A9C2-CA5205329E10}" type="datetimeFigureOut">
              <a:rPr lang="pl-PL" smtClean="0"/>
              <a:t>26.04.2023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D4FAE3A-B708-4479-A653-CC0805A85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BAFB09E-B3A7-48DA-985D-3A127161F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59A9A-619D-44AA-8957-F11FDD2948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7620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0FCECB-B97B-470E-B1D7-B9BC866E3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476C0C7-BB53-435D-A8CF-34A671AEB0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8457C05-82D6-4BFD-8FBF-A27A7D555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CDBC091-0F6A-4A73-AF4A-58474D9FD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9FC03-89D9-4DA7-A9C2-CA5205329E10}" type="datetimeFigureOut">
              <a:rPr lang="pl-PL" smtClean="0"/>
              <a:t>26.04.2023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83DB29F-685B-4AD6-ADDE-42797BB6E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63545C5-26FA-45B3-8046-FA7C407FF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59A9A-619D-44AA-8957-F11FDD2948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328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1F70A53-3EBE-4941-985E-BB2086AA2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C5594C4-F014-4CF3-A668-458956FAE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38ECBE1-5199-4E2A-BF4E-CC84C0E408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9FC03-89D9-4DA7-A9C2-CA5205329E10}" type="datetimeFigureOut">
              <a:rPr lang="pl-PL" smtClean="0"/>
              <a:t>26.04.2023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15727D2-2F7F-4165-A029-3F3409A22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38B2C04-1FBE-4FDE-B61A-EA0529E59C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59A9A-619D-44AA-8957-F11FDD29487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90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3000">
              <a:schemeClr val="accent1">
                <a:lumMod val="45000"/>
                <a:lumOff val="55000"/>
              </a:schemeClr>
            </a:gs>
            <a:gs pos="49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93CDD3-120A-4ED3-A03B-0B08663183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Informacje dotyczące </a:t>
            </a:r>
            <a:br>
              <a:rPr lang="pl-PL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egzaminu ósmoklasisty </a:t>
            </a:r>
            <a:br>
              <a:rPr lang="pl-PL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8E0DD82-D548-40F2-8C92-12320B9A0B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5400" dirty="0">
                <a:solidFill>
                  <a:schemeClr val="accent1">
                    <a:lumMod val="75000"/>
                  </a:schemeClr>
                </a:solidFill>
                <a:latin typeface="Times New Roman"/>
                <a:cs typeface="Times New Roman"/>
              </a:rPr>
              <a:t>rok szkolny 2022/2023</a:t>
            </a:r>
            <a:endParaRPr lang="pl-PL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054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568EBF-0890-4CA9-BFF0-8962C422DA56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3000">
                <a:schemeClr val="accent1">
                  <a:lumMod val="45000"/>
                  <a:lumOff val="55000"/>
                </a:schemeClr>
              </a:gs>
              <a:gs pos="49000">
                <a:schemeClr val="accent1">
                  <a:lumMod val="45000"/>
                  <a:lumOff val="55000"/>
                </a:schemeClr>
              </a:gs>
              <a:gs pos="9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Egzamin ósmoklasisty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EBEF23-D329-42E6-9323-71E7968C06BA}"/>
              </a:ext>
            </a:extLst>
          </p:cNvPr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3000">
                <a:schemeClr val="accent1">
                  <a:lumMod val="45000"/>
                  <a:lumOff val="55000"/>
                </a:schemeClr>
              </a:gs>
              <a:gs pos="49000">
                <a:schemeClr val="accent1">
                  <a:lumMod val="45000"/>
                  <a:lumOff val="55000"/>
                </a:schemeClr>
              </a:gs>
              <a:gs pos="9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r>
              <a:rPr lang="pl-PL" sz="2400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Egzamin ósmoklasisty jest egzaminem </a:t>
            </a:r>
            <a:r>
              <a:rPr lang="pl-PL" sz="2400" u="sng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obowiązkowym</a:t>
            </a:r>
            <a:r>
              <a:rPr lang="pl-PL" sz="2400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, co oznacza, że każdy uczeń </a:t>
            </a: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musi do niego przystąpić,</a:t>
            </a:r>
            <a:r>
              <a:rPr lang="pl-PL" sz="2400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 aby ukończyć szkołę.</a:t>
            </a:r>
          </a:p>
          <a:p>
            <a:r>
              <a:rPr lang="pl-PL" sz="2400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Nie jest ustalony próg zdawalności egzaminu.</a:t>
            </a:r>
          </a:p>
          <a:p>
            <a:r>
              <a:rPr lang="pl-PL" sz="2400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Na egzaminie </a:t>
            </a: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nie można korzystać </a:t>
            </a:r>
            <a:r>
              <a:rPr lang="pl-PL" sz="2400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z kalkulatora oraz słowników               (wyjątek: cudzoziemcy). </a:t>
            </a:r>
            <a:r>
              <a:rPr lang="pl-PL" sz="2400" b="1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Nie wolno także  używać żadnych urządzeń telekomunikacyjnych.‎</a:t>
            </a:r>
          </a:p>
          <a:p>
            <a:r>
              <a:rPr lang="pl-PL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arkuszu egzaminacyjnym ‎z każdego przedmiotu znajdą się zarówno zadania ‎zamknięte (tj. takie, w których uczeń wybiera jedną odpowiedź z kilku podanych), jak i zadania otwarte (tj. takie, w których uczeń samodzielnie formułuje odpowiedź). </a:t>
            </a:r>
          </a:p>
          <a:p>
            <a:r>
              <a:rPr lang="pl-PL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Język polski- 70% zadań to zadania otwarte a 30% to zadania zamknięte.‎</a:t>
            </a:r>
          </a:p>
        </p:txBody>
      </p:sp>
    </p:spTree>
    <p:extLst>
      <p:ext uri="{BB962C8B-B14F-4D97-AF65-F5344CB8AC3E}">
        <p14:creationId xmlns:p14="http://schemas.microsoft.com/office/powerpoint/2010/main" val="3464766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B1DFAF-4CAF-4EC3-BA92-0350689EFB33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3000">
                <a:schemeClr val="accent1">
                  <a:lumMod val="45000"/>
                  <a:lumOff val="55000"/>
                </a:schemeClr>
              </a:gs>
              <a:gs pos="49000">
                <a:schemeClr val="accent1">
                  <a:lumMod val="45000"/>
                  <a:lumOff val="55000"/>
                </a:schemeClr>
              </a:gs>
              <a:gs pos="9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 egzaminu ósmoklasisty</a:t>
            </a:r>
            <a:br>
              <a:rPr lang="pl-PL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Czas trwania egzaminu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2ECCB4-0618-4DA6-ADAE-B929FD43D381}"/>
              </a:ext>
            </a:extLst>
          </p:cNvPr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3000">
                <a:schemeClr val="accent1">
                  <a:lumMod val="45000"/>
                  <a:lumOff val="55000"/>
                </a:schemeClr>
              </a:gs>
              <a:gs pos="49000">
                <a:schemeClr val="accent1">
                  <a:lumMod val="45000"/>
                  <a:lumOff val="55000"/>
                </a:schemeClr>
              </a:gs>
              <a:gs pos="9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Język polski- 23.05.2023r.- godz.9.00</a:t>
            </a:r>
          </a:p>
          <a:p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Matematyka-24.05.2023r.-godz.9.00</a:t>
            </a:r>
          </a:p>
          <a:p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Język obcy nowożytny- 25.05.2023r.- godz.9.00</a:t>
            </a:r>
          </a:p>
          <a:p>
            <a:endParaRPr lang="pl-PL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Język polski- 120 minut lub do  180 minut lub do 210 minut</a:t>
            </a:r>
            <a:endParaRPr lang="pl-PL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Matematyka-100 minut lub do 150 minut</a:t>
            </a:r>
          </a:p>
          <a:p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Język obcy nowożytny- 90 minut lub do 135 minut</a:t>
            </a:r>
          </a:p>
        </p:txBody>
      </p:sp>
    </p:spTree>
    <p:extLst>
      <p:ext uri="{BB962C8B-B14F-4D97-AF65-F5344CB8AC3E}">
        <p14:creationId xmlns:p14="http://schemas.microsoft.com/office/powerpoint/2010/main" val="4240267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0AFB0E-C1BD-4BBE-BB07-E4A4E52720F8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3000">
                <a:schemeClr val="accent1">
                  <a:lumMod val="45000"/>
                  <a:lumOff val="55000"/>
                </a:schemeClr>
              </a:gs>
              <a:gs pos="49000">
                <a:schemeClr val="accent1">
                  <a:lumMod val="45000"/>
                  <a:lumOff val="55000"/>
                </a:schemeClr>
              </a:gs>
              <a:gs pos="9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Zasady przeprowadzenia egzaminu ósmoklasisty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DE1357-0632-48F7-89DD-395FD89D8F5A}"/>
              </a:ext>
            </a:extLst>
          </p:cNvPr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3000">
                <a:schemeClr val="accent1">
                  <a:lumMod val="45000"/>
                  <a:lumOff val="55000"/>
                </a:schemeClr>
              </a:gs>
              <a:gs pos="49000">
                <a:schemeClr val="accent1">
                  <a:lumMod val="45000"/>
                  <a:lumOff val="55000"/>
                </a:schemeClr>
              </a:gs>
              <a:gs pos="9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Obowiązuje strój apelowy</a:t>
            </a:r>
            <a:endParaRPr lang="pl-PL" sz="18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Używamy wyłącznie czarnych długopisów lub piór</a:t>
            </a:r>
            <a:endParaRPr lang="pl-PL" sz="18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Dodatkowo na egzaminie z matematyki każdy zdający powinien mieć linijkę. </a:t>
            </a:r>
            <a:endParaRPr lang="pl-PL" sz="18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Rysunki –jeżeli trzeba je wykonać –zdający wykonują długopisem. </a:t>
            </a:r>
            <a:endParaRPr lang="pl-PL" sz="18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Nie wykonuje się rysunków ołówkiem.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Osoby z chorobami przewlekłymi, chore lub niesprawne czasowo mogą korzystać z zaleconego przez lekarza sprzętu medycznego i leków koniecznych ze względu na chorobę.</a:t>
            </a:r>
            <a:endParaRPr lang="pl-PL" sz="18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Można wnieść </a:t>
            </a: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małą butelkę</a:t>
            </a: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 wody.</a:t>
            </a:r>
            <a:endParaRPr lang="pl-PL" sz="1800" dirty="0">
              <a:solidFill>
                <a:schemeClr val="accent1">
                  <a:lumMod val="50000"/>
                </a:schemeClr>
              </a:solidFill>
              <a:effectLst/>
              <a:latin typeface="Times New Roman"/>
              <a:ea typeface="Calibri" panose="020F0502020204030204" pitchFamily="34" charset="0"/>
              <a:cs typeface="Times New Roman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8299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1F0CAE-47BC-4311-8C3C-643B26FB9374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3000">
                <a:schemeClr val="accent1">
                  <a:lumMod val="45000"/>
                  <a:lumOff val="55000"/>
                </a:schemeClr>
              </a:gs>
              <a:gs pos="49000">
                <a:schemeClr val="accent1">
                  <a:lumMod val="45000"/>
                  <a:lumOff val="55000"/>
                </a:schemeClr>
              </a:gs>
              <a:gs pos="9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algn="ctr"/>
            <a:r>
              <a:rPr lang="pl-PL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Zasady przeprowadzenia egzaminu ósmoklasisty</a:t>
            </a:r>
            <a:endParaRPr lang="pl-P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EE01CC-4F3F-4545-BB8F-21568A3FAA9D}"/>
              </a:ext>
            </a:extLst>
          </p:cNvPr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3000">
                <a:schemeClr val="accent1">
                  <a:lumMod val="45000"/>
                  <a:lumOff val="55000"/>
                </a:schemeClr>
              </a:gs>
              <a:gs pos="49000">
                <a:schemeClr val="accent1">
                  <a:lumMod val="45000"/>
                  <a:lumOff val="55000"/>
                </a:schemeClr>
              </a:gs>
              <a:gs pos="9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Przed wejściem do sali 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uczeń losuje numer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 ławki.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Przed wejściem do sali uczeń pokazuje </a:t>
            </a:r>
            <a:r>
              <a:rPr lang="pl-PL" sz="1800" b="1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aktualną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legitymację.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Uczeń wchodzi 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do sali i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 zajmuje odpowiednie miejsce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.</a:t>
            </a:r>
            <a:endParaRPr lang="pl-PL" sz="18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pl-PL" sz="1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4. Członek komisji egzaminacyjnej wychodzi z wybranym uczniem  do innej sali i odbiera materiały         </a:t>
            </a:r>
          </a:p>
          <a:p>
            <a:pPr marL="0" indent="0">
              <a:lnSpc>
                <a:spcPct val="107000"/>
              </a:lnSpc>
              <a:buNone/>
            </a:pPr>
            <a:r>
              <a:rPr lang="pl-PL" sz="1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     egzaminacyjne.</a:t>
            </a:r>
          </a:p>
          <a:p>
            <a:pPr marL="0" indent="0">
              <a:lnSpc>
                <a:spcPct val="107000"/>
              </a:lnSpc>
              <a:buNone/>
            </a:pPr>
            <a:r>
              <a:rPr lang="pl-PL" sz="1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5. 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O odpowiedniej godzinie nauczyciel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 w sali 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 rozdaje arkusze i uczniowie wykonują czynności organizacyjne.</a:t>
            </a:r>
            <a:endParaRPr lang="pl-PL" sz="1800" dirty="0">
              <a:solidFill>
                <a:schemeClr val="accent1">
                  <a:lumMod val="50000"/>
                </a:schemeClr>
              </a:solidFill>
              <a:latin typeface="Times New Roman"/>
              <a:ea typeface="Calibri" panose="020F0502020204030204" pitchFamily="34" charset="0"/>
              <a:cs typeface="Times New Roman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pl-PL" sz="1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6. 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Następnie uczniowie piszą egzamin. Mają na to odpowiednią ilość czasu. Po zakończeniu czasu nauczyciel daje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 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 jeszcze pięć minut na sprawdzenie, czy uczeń dobrze zaznaczył odpowiedzi na karcie odpowiedzi.</a:t>
            </a:r>
            <a:endParaRPr lang="pl-PL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pl-PL" sz="1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7.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Po zakończeniu pracy uczeń podnosi rękę i czeka aż nauczyciel podejdzie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 i odbierze jego arkusz.</a:t>
            </a:r>
            <a:endParaRPr lang="pl-PL" sz="1800" dirty="0">
              <a:solidFill>
                <a:schemeClr val="accent1">
                  <a:lumMod val="50000"/>
                </a:schemeClr>
              </a:solidFill>
              <a:effectLst/>
              <a:latin typeface="Times New Roman"/>
              <a:ea typeface="Calibri" panose="020F0502020204030204" pitchFamily="34" charset="0"/>
              <a:cs typeface="Times New Roman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pl-PL" sz="1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8.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Podczas pisania egzaminu obowiązuje absolutna cisza.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chemeClr val="accent1">
                    <a:lumMod val="50000"/>
                  </a:schemeClr>
                </a:solidFill>
                <a:latin typeface="Times New Roman"/>
                <a:ea typeface="Calibri" panose="020F0502020204030204" pitchFamily="34" charset="0"/>
                <a:cs typeface="Times New Roman"/>
              </a:rPr>
              <a:t>9.</a:t>
            </a:r>
            <a:r>
              <a:rPr lang="pl-PL" sz="18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/>
                <a:ea typeface="Calibri" panose="020F0502020204030204" pitchFamily="34" charset="0"/>
                <a:cs typeface="Times New Roman"/>
              </a:rPr>
              <a:t>Gdy ktoś źle się poczuje, należy podnieść rękę i poczekać na nauczyciela.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6700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3000">
              <a:schemeClr val="accent1">
                <a:lumMod val="45000"/>
                <a:lumOff val="55000"/>
              </a:schemeClr>
            </a:gs>
            <a:gs pos="49000">
              <a:schemeClr val="accent1">
                <a:lumMod val="45000"/>
                <a:lumOff val="55000"/>
              </a:schemeClr>
            </a:gs>
            <a:gs pos="9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7639DB-9B82-45B2-A211-2D4B862BD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2875"/>
          </a:xfrm>
        </p:spPr>
        <p:txBody>
          <a:bodyPr>
            <a:normAutofit/>
          </a:bodyPr>
          <a:lstStyle/>
          <a:p>
            <a:pPr algn="ctr"/>
            <a:r>
              <a:rPr lang="pl-PL" sz="5400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Dziękujemy za uwagę </a:t>
            </a:r>
            <a:br>
              <a:rPr lang="pl-PL" sz="5400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</a:br>
            <a:r>
              <a:rPr lang="pl-PL" sz="5400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  <a:sym typeface="Wingdings" panose="05000000000000000000" pitchFamily="2" charset="2"/>
              </a:rPr>
              <a:t></a:t>
            </a:r>
            <a:br>
              <a:rPr lang="pl-PL" sz="5400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  <a:sym typeface="Wingdings" panose="05000000000000000000" pitchFamily="2" charset="2"/>
              </a:rPr>
            </a:br>
            <a:r>
              <a:rPr lang="pl-PL" sz="2400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  <a:sym typeface="Wingdings" panose="05000000000000000000" pitchFamily="2" charset="2"/>
              </a:rPr>
              <a:t>Joanna </a:t>
            </a:r>
            <a:r>
              <a:rPr lang="pl-PL" sz="2400" dirty="0" err="1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  <a:sym typeface="Wingdings" panose="05000000000000000000" pitchFamily="2" charset="2"/>
              </a:rPr>
              <a:t>Mistak</a:t>
            </a:r>
            <a:br>
              <a:rPr lang="pl-PL" sz="2400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</a:br>
            <a:r>
              <a:rPr lang="pl-PL" sz="2400" dirty="0">
                <a:solidFill>
                  <a:schemeClr val="accent1">
                    <a:lumMod val="50000"/>
                  </a:schemeClr>
                </a:solidFill>
                <a:latin typeface="Times New Roman"/>
                <a:cs typeface="Times New Roman"/>
              </a:rPr>
              <a:t>Małgorzata Piotrowska</a:t>
            </a:r>
            <a:endParaRPr lang="pl-PL" dirty="0">
              <a:solidFill>
                <a:schemeClr val="accent1">
                  <a:lumMod val="50000"/>
                </a:schemeClr>
              </a:solidFill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472433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430</Words>
  <Application>Microsoft Office PowerPoint</Application>
  <PresentationFormat>Panoramiczny</PresentationFormat>
  <Paragraphs>41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Motyw pakietu Office</vt:lpstr>
      <vt:lpstr>Informacje dotyczące  egzaminu ósmoklasisty  </vt:lpstr>
      <vt:lpstr>Egzamin ósmoklasisty</vt:lpstr>
      <vt:lpstr>Termin egzaminu ósmoklasisty Czas trwania egzaminu</vt:lpstr>
      <vt:lpstr>Zasady przeprowadzenia egzaminu ósmoklasisty</vt:lpstr>
      <vt:lpstr>Zasady przeprowadzenia egzaminu ósmoklasisty</vt:lpstr>
      <vt:lpstr>Dziękujemy za uwagę   Joanna Mistak Małgorzata Piotrowska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Informacje dotyczące  egzaminu ósmoklasisty  w roku szkolnym2020/2021</dc:title>
  <dc:creator>Joanna Mistak</dc:creator>
  <cp:lastModifiedBy>Joanna Mistak</cp:lastModifiedBy>
  <cp:revision>83</cp:revision>
  <dcterms:created xsi:type="dcterms:W3CDTF">2021-05-03T16:51:09Z</dcterms:created>
  <dcterms:modified xsi:type="dcterms:W3CDTF">2023-04-26T17:30:12Z</dcterms:modified>
</cp:coreProperties>
</file>